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Merriweather Light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Lato"/>
      <p:regular r:id="rId42"/>
      <p:bold r:id="rId43"/>
      <p:italic r:id="rId44"/>
      <p:boldItalic r:id="rId45"/>
    </p:embeddedFont>
    <p:embeddedFont>
      <p:font typeface="Open Sans SemiBold"/>
      <p:regular r:id="rId46"/>
      <p:bold r:id="rId47"/>
      <p:italic r:id="rId48"/>
      <p:boldItalic r:id="rId49"/>
    </p:embeddedFont>
    <p:embeddedFont>
      <p:font typeface="Vidaloka"/>
      <p:regular r:id="rId50"/>
    </p:embeddedFont>
    <p:embeddedFont>
      <p:font typeface="Russo One"/>
      <p:regular r:id="rId51"/>
    </p:embeddedFont>
    <p:embeddedFont>
      <p:font typeface="Crimson Text"/>
      <p:regular r:id="rId52"/>
      <p:bold r:id="rId53"/>
      <p:italic r:id="rId54"/>
      <p:boldItalic r:id="rId55"/>
    </p:embeddedFont>
    <p:embeddedFont>
      <p:font typeface="Open Sans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6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42" Type="http://schemas.openxmlformats.org/officeDocument/2006/relationships/font" Target="fonts/Lato-regular.fntdata"/><Relationship Id="rId41" Type="http://schemas.openxmlformats.org/officeDocument/2006/relationships/font" Target="fonts/Montserrat-boldItalic.fntdata"/><Relationship Id="rId44" Type="http://schemas.openxmlformats.org/officeDocument/2006/relationships/font" Target="fonts/Lato-italic.fntdata"/><Relationship Id="rId43" Type="http://schemas.openxmlformats.org/officeDocument/2006/relationships/font" Target="fonts/Lato-bold.fntdata"/><Relationship Id="rId46" Type="http://schemas.openxmlformats.org/officeDocument/2006/relationships/font" Target="fonts/OpenSansSemiBold-regular.fntdata"/><Relationship Id="rId45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SemiBold-italic.fntdata"/><Relationship Id="rId47" Type="http://schemas.openxmlformats.org/officeDocument/2006/relationships/font" Target="fonts/OpenSansSemiBold-bold.fntdata"/><Relationship Id="rId49" Type="http://schemas.openxmlformats.org/officeDocument/2006/relationships/font" Target="fonts/OpenSa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MerriweatherLight-bold.fntdata"/><Relationship Id="rId34" Type="http://schemas.openxmlformats.org/officeDocument/2006/relationships/font" Target="fonts/MerriweatherLight-regular.fntdata"/><Relationship Id="rId37" Type="http://schemas.openxmlformats.org/officeDocument/2006/relationships/font" Target="fonts/MerriweatherLight-boldItalic.fntdata"/><Relationship Id="rId36" Type="http://schemas.openxmlformats.org/officeDocument/2006/relationships/font" Target="fonts/MerriweatherLight-italic.fntdata"/><Relationship Id="rId39" Type="http://schemas.openxmlformats.org/officeDocument/2006/relationships/font" Target="fonts/Montserrat-bold.fntdata"/><Relationship Id="rId38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ussoOne-regular.fntdata"/><Relationship Id="rId50" Type="http://schemas.openxmlformats.org/officeDocument/2006/relationships/font" Target="fonts/Vidaloka-regular.fntdata"/><Relationship Id="rId53" Type="http://schemas.openxmlformats.org/officeDocument/2006/relationships/font" Target="fonts/CrimsonText-bold.fntdata"/><Relationship Id="rId52" Type="http://schemas.openxmlformats.org/officeDocument/2006/relationships/font" Target="fonts/CrimsonText-regular.fntdata"/><Relationship Id="rId11" Type="http://schemas.openxmlformats.org/officeDocument/2006/relationships/slide" Target="slides/slide6.xml"/><Relationship Id="rId55" Type="http://schemas.openxmlformats.org/officeDocument/2006/relationships/font" Target="fonts/CrimsonText-boldItalic.fntdata"/><Relationship Id="rId10" Type="http://schemas.openxmlformats.org/officeDocument/2006/relationships/slide" Target="slides/slide5.xml"/><Relationship Id="rId54" Type="http://schemas.openxmlformats.org/officeDocument/2006/relationships/font" Target="fonts/CrimsonText-italic.fntdata"/><Relationship Id="rId13" Type="http://schemas.openxmlformats.org/officeDocument/2006/relationships/slide" Target="slides/slide8.xml"/><Relationship Id="rId57" Type="http://schemas.openxmlformats.org/officeDocument/2006/relationships/font" Target="fonts/OpenSans-bold.fntdata"/><Relationship Id="rId12" Type="http://schemas.openxmlformats.org/officeDocument/2006/relationships/slide" Target="slides/slide7.xml"/><Relationship Id="rId56" Type="http://schemas.openxmlformats.org/officeDocument/2006/relationships/font" Target="fonts/OpenSans-regular.fntdata"/><Relationship Id="rId15" Type="http://schemas.openxmlformats.org/officeDocument/2006/relationships/slide" Target="slides/slide10.xml"/><Relationship Id="rId59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58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1ed46a5ca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1ed46a5ca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abc85935bab1a59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5abc85935bab1a59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ed46a5ca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1ed46a5ca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9a242cf546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9a242cf546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3B45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1eed816ec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1eed816ec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Software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Full CLI and GUI redesign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Debug page and logging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Pyinstaller .exe to put on lab computers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Implemented reworked basic operation mode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Completely refractored serial connection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Firmware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Dual-Core with petalinux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Whatever else you firmware wizards did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9a242cf546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9a242cf546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3B45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3B45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170c3744f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170c3744f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3B4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170c3744f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170c3744f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3B45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17bcaa6291_1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17bcaa6291_1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3c449107a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3c449107a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9a242cf546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9a242cf546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f6d41392b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f6d41392b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9a242cf546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9a242cf546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ae4a35894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ae4a35894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1ec71c0d4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1ec71c0d4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ac8fa446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ac8fa446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1eed816e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1eed816e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1ec71c0d4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1ec71c0d4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1ec71c0d4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1ec71c0d4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f6d41392b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f6d41392b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9a242cf546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9a242cf546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ae4a35894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ae4a35894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ae4a35894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ae4a35894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ae4a35894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ae4a35894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3B45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ae4a35894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ae4a35894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Chose Pyqt5 for our gui framework. It is a python version of the QT framework. It is a library of prebuilt components and it comes with a designer software.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 mode requires two </a:t>
            </a:r>
            <a:r>
              <a:rPr lang="en"/>
              <a:t>separate</a:t>
            </a:r>
            <a:r>
              <a:rPr lang="en"/>
              <a:t> applications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 mode has 5 different pages, ours uses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Chose PyQt5 for our GUI framework. </a:t>
            </a:r>
            <a:r>
              <a:rPr lang="en">
                <a:solidFill>
                  <a:schemeClr val="dk1"/>
                </a:solidFill>
              </a:rPr>
              <a:t>It is a python version of the QT framework. It is a library of prebuilt components and it comes with a designer software. On startup of our app, an instance of CLI wrapper is created. CLI wrapper uses package perfect to generate internal shell sessions, which runs the standard cli tools.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ae4a35894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ae4a35894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At core, the Command-line interface tool is meant to handle the communication between the user on the user interface and the firmware on the actual device.</a:t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handles UART commands and communication between the user </a:t>
            </a:r>
            <a:r>
              <a:rPr lang="en"/>
              <a:t>interface</a:t>
            </a:r>
            <a:r>
              <a:rPr lang="en"/>
              <a:t> and the firmware over USB.</a:t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CLI tool is wrapped by the CLI Wrapper class that we </a:t>
            </a:r>
            <a:r>
              <a:rPr lang="en"/>
              <a:t>wrote, which is meant to give an added layer to the CLI allowing the user interface to interact with it simply and seamlessly.</a:t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(Walk through code snippet and explain what is happening, why it is simple and helpful)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Config validation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Simplified API - Can be used in both raw CLI form and behind user interface</a:t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CLI Wrapper uses pexpect, which is a python library that imitates a user by opening up an command line session and sending commands to it with extra input validation, etc</a:t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(Explain diagram on the right)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 is above and below the diagram (user interface, CyDAQ)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 the CLI object works overall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 pexpdect opens a CLI session within the wrapper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 the Wrapper works to wrap the CLI tool and make it useable for raw CLI use or for a user interface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1eed816ec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1eed816ec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Google Shape;13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" name="Google Shape;14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Google Shape;15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713225" y="1497763"/>
            <a:ext cx="7717500" cy="16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subTitle"/>
          </p:nvPr>
        </p:nvSpPr>
        <p:spPr>
          <a:xfrm>
            <a:off x="1514325" y="3278788"/>
            <a:ext cx="61203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78" name="Google Shape;7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CUSTO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8" name="Google Shape;88;p13"/>
          <p:cNvSpPr txBox="1"/>
          <p:nvPr>
            <p:ph idx="2" type="subTitle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3" type="subTitle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0" name="Google Shape;90;p13"/>
          <p:cNvSpPr txBox="1"/>
          <p:nvPr>
            <p:ph idx="4" type="subTitle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5" type="subTitle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2" name="Google Shape;92;p13"/>
          <p:cNvSpPr txBox="1"/>
          <p:nvPr>
            <p:ph idx="6" type="subTitle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7" type="subTitle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4" name="Google Shape;94;p13"/>
          <p:cNvSpPr txBox="1"/>
          <p:nvPr>
            <p:ph idx="8" type="subTitle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hasCustomPrompt="1" idx="9" type="title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/>
          <p:nvPr>
            <p:ph hasCustomPrompt="1" idx="13" type="title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/>
          <p:nvPr>
            <p:ph hasCustomPrompt="1" idx="14" type="title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hasCustomPrompt="1" idx="15" type="title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99" name="Google Shape;99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2410500" y="2932775"/>
            <a:ext cx="4323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" name="Google Shape;105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1994850" y="1697488"/>
            <a:ext cx="5154300" cy="11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11" name="Google Shape;111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16" name="Google Shape;116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6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2" name="Google Shape;122;p17"/>
          <p:cNvSpPr txBox="1"/>
          <p:nvPr>
            <p:ph hasCustomPrompt="1" idx="2" type="title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123" name="Google Shape;123;p17"/>
          <p:cNvSpPr txBox="1"/>
          <p:nvPr>
            <p:ph idx="1" type="subTitle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" name="Google Shape;124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7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1043725" y="1185550"/>
            <a:ext cx="3123000" cy="20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" type="subTitle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31" name="Google Shape;131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idx="1" type="subTitle"/>
          </p:nvPr>
        </p:nvSpPr>
        <p:spPr>
          <a:xfrm>
            <a:off x="3509000" y="2636125"/>
            <a:ext cx="212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2" type="subTitle"/>
          </p:nvPr>
        </p:nvSpPr>
        <p:spPr>
          <a:xfrm>
            <a:off x="3509025" y="2976125"/>
            <a:ext cx="21261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9"/>
          <p:cNvSpPr txBox="1"/>
          <p:nvPr>
            <p:ph idx="3" type="subTitle"/>
          </p:nvPr>
        </p:nvSpPr>
        <p:spPr>
          <a:xfrm>
            <a:off x="953025" y="2636125"/>
            <a:ext cx="212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4" type="subTitle"/>
          </p:nvPr>
        </p:nvSpPr>
        <p:spPr>
          <a:xfrm>
            <a:off x="953125" y="2976125"/>
            <a:ext cx="21261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5" type="subTitle"/>
          </p:nvPr>
        </p:nvSpPr>
        <p:spPr>
          <a:xfrm>
            <a:off x="6064875" y="2636125"/>
            <a:ext cx="212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6" type="subTitle"/>
          </p:nvPr>
        </p:nvSpPr>
        <p:spPr>
          <a:xfrm>
            <a:off x="6064875" y="2976125"/>
            <a:ext cx="21261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43" name="Google Shape;143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_2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" type="subTitle"/>
          </p:nvPr>
        </p:nvSpPr>
        <p:spPr>
          <a:xfrm>
            <a:off x="3718325" y="3391775"/>
            <a:ext cx="1642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2" type="subTitle"/>
          </p:nvPr>
        </p:nvSpPr>
        <p:spPr>
          <a:xfrm>
            <a:off x="3617675" y="3731775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3" type="subTitle"/>
          </p:nvPr>
        </p:nvSpPr>
        <p:spPr>
          <a:xfrm>
            <a:off x="1328025" y="3391775"/>
            <a:ext cx="1642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4" type="subTitle"/>
          </p:nvPr>
        </p:nvSpPr>
        <p:spPr>
          <a:xfrm>
            <a:off x="1227426" y="3731775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5" type="subTitle"/>
          </p:nvPr>
        </p:nvSpPr>
        <p:spPr>
          <a:xfrm>
            <a:off x="6108550" y="3391775"/>
            <a:ext cx="1643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6" type="subTitle"/>
          </p:nvPr>
        </p:nvSpPr>
        <p:spPr>
          <a:xfrm>
            <a:off x="6008050" y="3731775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54" name="Google Shape;154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" name="Google Shape;22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Google Shape;23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Google Shape;24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idx="1" type="subTitle"/>
          </p:nvPr>
        </p:nvSpPr>
        <p:spPr>
          <a:xfrm>
            <a:off x="3414050" y="181198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59" name="Google Shape;159;p21"/>
          <p:cNvSpPr txBox="1"/>
          <p:nvPr>
            <p:ph idx="2" type="subTitle"/>
          </p:nvPr>
        </p:nvSpPr>
        <p:spPr>
          <a:xfrm>
            <a:off x="3564200" y="21520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3" type="subTitle"/>
          </p:nvPr>
        </p:nvSpPr>
        <p:spPr>
          <a:xfrm>
            <a:off x="705725" y="181198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1" name="Google Shape;161;p21"/>
          <p:cNvSpPr txBox="1"/>
          <p:nvPr>
            <p:ph idx="4" type="subTitle"/>
          </p:nvPr>
        </p:nvSpPr>
        <p:spPr>
          <a:xfrm>
            <a:off x="855875" y="21520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1"/>
          <p:cNvSpPr txBox="1"/>
          <p:nvPr>
            <p:ph idx="5" type="subTitle"/>
          </p:nvPr>
        </p:nvSpPr>
        <p:spPr>
          <a:xfrm>
            <a:off x="6122325" y="181198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3" name="Google Shape;163;p21"/>
          <p:cNvSpPr txBox="1"/>
          <p:nvPr>
            <p:ph idx="6" type="subTitle"/>
          </p:nvPr>
        </p:nvSpPr>
        <p:spPr>
          <a:xfrm>
            <a:off x="6272475" y="21520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1"/>
          <p:cNvSpPr txBox="1"/>
          <p:nvPr>
            <p:ph idx="7" type="subTitle"/>
          </p:nvPr>
        </p:nvSpPr>
        <p:spPr>
          <a:xfrm>
            <a:off x="3414050" y="3543463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5" name="Google Shape;165;p21"/>
          <p:cNvSpPr txBox="1"/>
          <p:nvPr>
            <p:ph idx="8" type="subTitle"/>
          </p:nvPr>
        </p:nvSpPr>
        <p:spPr>
          <a:xfrm>
            <a:off x="3564200" y="388347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idx="9" type="subTitle"/>
          </p:nvPr>
        </p:nvSpPr>
        <p:spPr>
          <a:xfrm>
            <a:off x="705725" y="3543463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13" type="subTitle"/>
          </p:nvPr>
        </p:nvSpPr>
        <p:spPr>
          <a:xfrm>
            <a:off x="855875" y="388347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1"/>
          <p:cNvSpPr txBox="1"/>
          <p:nvPr>
            <p:ph idx="14" type="subTitle"/>
          </p:nvPr>
        </p:nvSpPr>
        <p:spPr>
          <a:xfrm>
            <a:off x="6122325" y="3543463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9" name="Google Shape;169;p21"/>
          <p:cNvSpPr txBox="1"/>
          <p:nvPr>
            <p:ph idx="15" type="subTitle"/>
          </p:nvPr>
        </p:nvSpPr>
        <p:spPr>
          <a:xfrm>
            <a:off x="6272475" y="388347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71" name="Google Shape;171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1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idx="1" type="subTitle"/>
          </p:nvPr>
        </p:nvSpPr>
        <p:spPr>
          <a:xfrm>
            <a:off x="4916850" y="1970400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76" name="Google Shape;176;p22"/>
          <p:cNvSpPr txBox="1"/>
          <p:nvPr>
            <p:ph idx="2" type="subTitle"/>
          </p:nvPr>
        </p:nvSpPr>
        <p:spPr>
          <a:xfrm>
            <a:off x="5058900" y="2310413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2"/>
          <p:cNvSpPr txBox="1"/>
          <p:nvPr>
            <p:ph idx="3" type="subTitle"/>
          </p:nvPr>
        </p:nvSpPr>
        <p:spPr>
          <a:xfrm>
            <a:off x="1911150" y="1970400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78" name="Google Shape;178;p22"/>
          <p:cNvSpPr txBox="1"/>
          <p:nvPr>
            <p:ph idx="4" type="subTitle"/>
          </p:nvPr>
        </p:nvSpPr>
        <p:spPr>
          <a:xfrm>
            <a:off x="2053300" y="2310413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5" type="subTitle"/>
          </p:nvPr>
        </p:nvSpPr>
        <p:spPr>
          <a:xfrm>
            <a:off x="4916850" y="362553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80" name="Google Shape;180;p22"/>
          <p:cNvSpPr txBox="1"/>
          <p:nvPr>
            <p:ph idx="6" type="subTitle"/>
          </p:nvPr>
        </p:nvSpPr>
        <p:spPr>
          <a:xfrm>
            <a:off x="5058900" y="3965550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2"/>
          <p:cNvSpPr txBox="1"/>
          <p:nvPr>
            <p:ph idx="7" type="subTitle"/>
          </p:nvPr>
        </p:nvSpPr>
        <p:spPr>
          <a:xfrm>
            <a:off x="1911150" y="362553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82" name="Google Shape;182;p22"/>
          <p:cNvSpPr txBox="1"/>
          <p:nvPr>
            <p:ph idx="8" type="subTitle"/>
          </p:nvPr>
        </p:nvSpPr>
        <p:spPr>
          <a:xfrm>
            <a:off x="2053200" y="3965550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84" name="Google Shape;184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2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idx="1" type="subTitle"/>
          </p:nvPr>
        </p:nvSpPr>
        <p:spPr>
          <a:xfrm>
            <a:off x="3568125" y="2994600"/>
            <a:ext cx="20154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89" name="Google Shape;189;p23"/>
          <p:cNvSpPr txBox="1"/>
          <p:nvPr>
            <p:ph idx="2" type="subTitle"/>
          </p:nvPr>
        </p:nvSpPr>
        <p:spPr>
          <a:xfrm>
            <a:off x="3568125" y="3334600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3"/>
          <p:cNvSpPr txBox="1"/>
          <p:nvPr>
            <p:ph idx="3" type="subTitle"/>
          </p:nvPr>
        </p:nvSpPr>
        <p:spPr>
          <a:xfrm>
            <a:off x="1088350" y="2994600"/>
            <a:ext cx="20154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91" name="Google Shape;191;p23"/>
          <p:cNvSpPr txBox="1"/>
          <p:nvPr>
            <p:ph idx="4" type="subTitle"/>
          </p:nvPr>
        </p:nvSpPr>
        <p:spPr>
          <a:xfrm>
            <a:off x="1088450" y="3334600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3"/>
          <p:cNvSpPr txBox="1"/>
          <p:nvPr>
            <p:ph idx="5" type="subTitle"/>
          </p:nvPr>
        </p:nvSpPr>
        <p:spPr>
          <a:xfrm>
            <a:off x="6055450" y="2994600"/>
            <a:ext cx="20154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93" name="Google Shape;193;p23"/>
          <p:cNvSpPr txBox="1"/>
          <p:nvPr>
            <p:ph idx="6" type="subTitle"/>
          </p:nvPr>
        </p:nvSpPr>
        <p:spPr>
          <a:xfrm>
            <a:off x="6055450" y="3334600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type="title"/>
          </p:nvPr>
        </p:nvSpPr>
        <p:spPr>
          <a:xfrm>
            <a:off x="713225" y="445025"/>
            <a:ext cx="476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95" name="Google Shape;195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3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3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5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idx="1" type="subTitle"/>
          </p:nvPr>
        </p:nvSpPr>
        <p:spPr>
          <a:xfrm>
            <a:off x="4750187" y="1722900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01" name="Google Shape;201;p24"/>
          <p:cNvSpPr txBox="1"/>
          <p:nvPr>
            <p:ph idx="2" type="subTitle"/>
          </p:nvPr>
        </p:nvSpPr>
        <p:spPr>
          <a:xfrm>
            <a:off x="4750184" y="2062900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4"/>
          <p:cNvSpPr txBox="1"/>
          <p:nvPr>
            <p:ph idx="3" type="subTitle"/>
          </p:nvPr>
        </p:nvSpPr>
        <p:spPr>
          <a:xfrm>
            <a:off x="2306462" y="1722900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03" name="Google Shape;203;p24"/>
          <p:cNvSpPr txBox="1"/>
          <p:nvPr>
            <p:ph idx="4" type="subTitle"/>
          </p:nvPr>
        </p:nvSpPr>
        <p:spPr>
          <a:xfrm>
            <a:off x="2306462" y="2062900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4"/>
          <p:cNvSpPr txBox="1"/>
          <p:nvPr>
            <p:ph idx="5" type="subTitle"/>
          </p:nvPr>
        </p:nvSpPr>
        <p:spPr>
          <a:xfrm>
            <a:off x="4750187" y="3158925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05" name="Google Shape;205;p24"/>
          <p:cNvSpPr txBox="1"/>
          <p:nvPr>
            <p:ph idx="6" type="subTitle"/>
          </p:nvPr>
        </p:nvSpPr>
        <p:spPr>
          <a:xfrm>
            <a:off x="4750184" y="3498925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4"/>
          <p:cNvSpPr txBox="1"/>
          <p:nvPr>
            <p:ph idx="7" type="subTitle"/>
          </p:nvPr>
        </p:nvSpPr>
        <p:spPr>
          <a:xfrm>
            <a:off x="2306462" y="3158925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07" name="Google Shape;207;p24"/>
          <p:cNvSpPr txBox="1"/>
          <p:nvPr>
            <p:ph idx="8" type="subTitle"/>
          </p:nvPr>
        </p:nvSpPr>
        <p:spPr>
          <a:xfrm>
            <a:off x="2306462" y="3498925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4"/>
          <p:cNvSpPr txBox="1"/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09" name="Google Shape;209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hasCustomPrompt="1" type="title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25"/>
          <p:cNvSpPr txBox="1"/>
          <p:nvPr>
            <p:ph idx="1" type="subTitle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hasCustomPrompt="1" idx="2" type="title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25"/>
          <p:cNvSpPr txBox="1"/>
          <p:nvPr>
            <p:ph idx="3" type="subTitle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 txBox="1"/>
          <p:nvPr>
            <p:ph hasCustomPrompt="1" idx="4" type="title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25"/>
          <p:cNvSpPr txBox="1"/>
          <p:nvPr>
            <p:ph idx="5" type="subTitle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9" name="Google Shape;219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25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7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803750" y="2025800"/>
            <a:ext cx="40875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4" name="Google Shape;224;p26"/>
          <p:cNvSpPr txBox="1"/>
          <p:nvPr>
            <p:ph idx="1" type="subTitle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5" name="Google Shape;225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26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_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230" name="Google Shape;230;p27"/>
          <p:cNvSpPr txBox="1"/>
          <p:nvPr>
            <p:ph idx="1" type="subTitle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cxnSp>
        <p:nvCxnSpPr>
          <p:cNvPr id="231" name="Google Shape;231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27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8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idx="1" type="subTitle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6" name="Google Shape;236;p28"/>
          <p:cNvSpPr txBox="1"/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37" name="Google Shape;237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8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8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9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idx="1" type="subTitle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3" name="Google Shape;243;p29"/>
          <p:cNvSpPr txBox="1"/>
          <p:nvPr>
            <p:ph idx="2" type="subTitle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9"/>
          <p:cNvSpPr txBox="1"/>
          <p:nvPr>
            <p:ph idx="3" type="subTitle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5" name="Google Shape;245;p29"/>
          <p:cNvSpPr txBox="1"/>
          <p:nvPr>
            <p:ph idx="4" type="subTitle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9"/>
          <p:cNvSpPr txBox="1"/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47" name="Google Shape;247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2" name="Google Shape;252;p30"/>
          <p:cNvSpPr txBox="1"/>
          <p:nvPr>
            <p:ph idx="1" type="subTitle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0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4" name="Google Shape;254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0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30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30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■"/>
              <a:defRPr sz="1100"/>
            </a:lvl9pPr>
          </a:lstStyle>
          <a:p/>
        </p:txBody>
      </p:sp>
      <p:cxnSp>
        <p:nvCxnSpPr>
          <p:cNvPr id="29" name="Google Shape;29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Google Shape;30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Google Shape;31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32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_1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33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5038975" y="26490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subTitle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3" type="subTitle"/>
          </p:nvPr>
        </p:nvSpPr>
        <p:spPr>
          <a:xfrm>
            <a:off x="1693175" y="26490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4" type="subTitle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9" name="Google Shape;39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" name="Google Shape;40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" name="Google Shape;41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45" name="Google Shape;45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" name="Google Shape;46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2360375" y="1433050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2" type="subTitle"/>
          </p:nvPr>
        </p:nvSpPr>
        <p:spPr>
          <a:xfrm>
            <a:off x="2247500" y="1790050"/>
            <a:ext cx="5160300" cy="24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52" name="Google Shape;52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Google Shape;53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57" name="Google Shape;57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65" name="Google Shape;65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713225" y="539500"/>
            <a:ext cx="3557100" cy="9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/>
        </p:txBody>
      </p:sp>
      <p:cxnSp>
        <p:nvCxnSpPr>
          <p:cNvPr id="71" name="Google Shape;71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0"/>
          <p:cNvCxnSpPr/>
          <p:nvPr/>
        </p:nvCxnSpPr>
        <p:spPr>
          <a:xfrm flipH="1" rot="10800000">
            <a:off x="6144975" y="3103725"/>
            <a:ext cx="3118200" cy="2201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buNone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buNone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buNone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buNone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buNone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buNone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buNone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buNone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.ece.iastate.edu/sd/sdmay23-47/-/wikis/home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GSYzoT7487U" TargetMode="External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23.jpg"/><Relationship Id="rId7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/>
          <p:nvPr>
            <p:ph idx="1" type="subTitle"/>
          </p:nvPr>
        </p:nvSpPr>
        <p:spPr>
          <a:xfrm>
            <a:off x="1040000" y="2615100"/>
            <a:ext cx="7064100" cy="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DSP Platform Firmware and Software Redesign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Final Project Review</a:t>
            </a:r>
            <a:endParaRPr b="1"/>
          </a:p>
        </p:txBody>
      </p:sp>
      <p:sp>
        <p:nvSpPr>
          <p:cNvPr id="279" name="Google Shape;279;p34"/>
          <p:cNvSpPr txBox="1"/>
          <p:nvPr>
            <p:ph idx="1" type="subTitle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Yohan </a:t>
            </a:r>
            <a:r>
              <a:rPr lang="en"/>
              <a:t>Bopearatchy, Wyatt Duberstein, </a:t>
            </a:r>
            <a:r>
              <a:rPr lang="en"/>
              <a:t>Blake Fisher, Corbin Kems, Cole Langner, Jens Rasmussen, Long Zeng</a:t>
            </a:r>
            <a:endParaRPr/>
          </a:p>
        </p:txBody>
      </p:sp>
      <p:sp>
        <p:nvSpPr>
          <p:cNvPr id="280" name="Google Shape;280;p34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025" y="681875"/>
            <a:ext cx="417195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"/>
          <p:cNvSpPr txBox="1"/>
          <p:nvPr>
            <p:ph type="title"/>
          </p:nvPr>
        </p:nvSpPr>
        <p:spPr>
          <a:xfrm>
            <a:off x="713225" y="445025"/>
            <a:ext cx="560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- Firmware</a:t>
            </a:r>
            <a:endParaRPr/>
          </a:p>
        </p:txBody>
      </p:sp>
      <p:sp>
        <p:nvSpPr>
          <p:cNvPr id="368" name="Google Shape;368;p43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43"/>
          <p:cNvSpPr txBox="1"/>
          <p:nvPr/>
        </p:nvSpPr>
        <p:spPr>
          <a:xfrm>
            <a:off x="390875" y="1186494"/>
            <a:ext cx="6249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Petalinux(CPU0)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g_ether and g_serial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CyDAQ_comm application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Sample data stored on filesystem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Bare-metal(CPU1)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CyDAQ_sampling application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Configuration of hardware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ADC interrupts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Shared memory spaces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RPMsg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communication between two cores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Sample data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0" name="Google Shape;370;p43"/>
          <p:cNvPicPr preferRelativeResize="0"/>
          <p:nvPr/>
        </p:nvPicPr>
        <p:blipFill rotWithShape="1">
          <a:blip r:embed="rId3">
            <a:alphaModFix/>
          </a:blip>
          <a:srcRect b="0" l="46196" r="0" t="0"/>
          <a:stretch/>
        </p:blipFill>
        <p:spPr>
          <a:xfrm>
            <a:off x="5058050" y="756013"/>
            <a:ext cx="4047427" cy="384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4"/>
          <p:cNvSpPr txBox="1"/>
          <p:nvPr>
            <p:ph type="title"/>
          </p:nvPr>
        </p:nvSpPr>
        <p:spPr>
          <a:xfrm>
            <a:off x="221300" y="501425"/>
            <a:ext cx="870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- Firmware - Hardware Design</a:t>
            </a:r>
            <a:endParaRPr/>
          </a:p>
        </p:txBody>
      </p:sp>
      <p:sp>
        <p:nvSpPr>
          <p:cNvPr id="376" name="Google Shape;376;p44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44"/>
          <p:cNvSpPr txBox="1"/>
          <p:nvPr/>
        </p:nvSpPr>
        <p:spPr>
          <a:xfrm>
            <a:off x="690945" y="2119879"/>
            <a:ext cx="77622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44"/>
          <p:cNvSpPr txBox="1"/>
          <p:nvPr/>
        </p:nvSpPr>
        <p:spPr>
          <a:xfrm>
            <a:off x="828980" y="1074137"/>
            <a:ext cx="6147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Board BSP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Board support for Zybo Z7-10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LED GPIO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ability to control the 4 LEDs and 1 RGB LED on Zy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boot indicator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AXI-Stream XADC and DMA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ability to store and access large amount of sample data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ability to stream sample data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9" name="Google Shape;379;p44"/>
          <p:cNvPicPr preferRelativeResize="0"/>
          <p:nvPr/>
        </p:nvPicPr>
        <p:blipFill rotWithShape="1">
          <a:blip r:embed="rId3">
            <a:alphaModFix/>
          </a:blip>
          <a:srcRect b="8061" l="0" r="0" t="2268"/>
          <a:stretch/>
        </p:blipFill>
        <p:spPr>
          <a:xfrm>
            <a:off x="1336525" y="3050050"/>
            <a:ext cx="2195875" cy="16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701" y="3050039"/>
            <a:ext cx="2195875" cy="166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 txBox="1"/>
          <p:nvPr>
            <p:ph type="title"/>
          </p:nvPr>
        </p:nvSpPr>
        <p:spPr>
          <a:xfrm>
            <a:off x="690950" y="501425"/>
            <a:ext cx="426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Testing</a:t>
            </a:r>
            <a:endParaRPr/>
          </a:p>
        </p:txBody>
      </p:sp>
      <p:sp>
        <p:nvSpPr>
          <p:cNvPr id="386" name="Google Shape;386;p45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45"/>
          <p:cNvSpPr txBox="1"/>
          <p:nvPr/>
        </p:nvSpPr>
        <p:spPr>
          <a:xfrm>
            <a:off x="690945" y="2119879"/>
            <a:ext cx="77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45"/>
          <p:cNvSpPr txBox="1"/>
          <p:nvPr/>
        </p:nvSpPr>
        <p:spPr>
          <a:xfrm>
            <a:off x="828980" y="1074137"/>
            <a:ext cx="6147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Placed CyDAQ with new firmware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 front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of students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EE 224 - Signals and Systems 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Google Survey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17/18 students preferred the new GUI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21/28 students noticed a speed improvement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Handful of students had issues getting CyDAQ to connect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Made changes first week - greatly improved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Forms response chart. Question title: Did you notice a speed improvement from previous labs with the CyDAQ?. Number of responses: 28 responses." id="389" name="Google Shape;389;p45" title="Did you notice a speed improvement from previous labs with the CyDAQ?"/>
          <p:cNvPicPr preferRelativeResize="0"/>
          <p:nvPr/>
        </p:nvPicPr>
        <p:blipFill rotWithShape="1">
          <a:blip r:embed="rId3">
            <a:alphaModFix/>
          </a:blip>
          <a:srcRect b="0" l="0" r="22940" t="0"/>
          <a:stretch/>
        </p:blipFill>
        <p:spPr>
          <a:xfrm>
            <a:off x="4499400" y="3066825"/>
            <a:ext cx="2945224" cy="16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2505" y="3066825"/>
            <a:ext cx="2601693" cy="16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/>
          <p:nvPr>
            <p:ph type="title"/>
          </p:nvPr>
        </p:nvSpPr>
        <p:spPr>
          <a:xfrm>
            <a:off x="1861200" y="2770725"/>
            <a:ext cx="54216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Work Accomplishments</a:t>
            </a:r>
            <a:endParaRPr/>
          </a:p>
        </p:txBody>
      </p:sp>
      <p:sp>
        <p:nvSpPr>
          <p:cNvPr id="396" name="Google Shape;396;p46"/>
          <p:cNvSpPr txBox="1"/>
          <p:nvPr>
            <p:ph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97" name="Google Shape;397;p46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7"/>
          <p:cNvSpPr txBox="1"/>
          <p:nvPr>
            <p:ph type="title"/>
          </p:nvPr>
        </p:nvSpPr>
        <p:spPr>
          <a:xfrm>
            <a:off x="713225" y="445025"/>
            <a:ext cx="733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 Accomplishments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7"/>
          <p:cNvSpPr txBox="1"/>
          <p:nvPr>
            <p:ph idx="1" type="body"/>
          </p:nvPr>
        </p:nvSpPr>
        <p:spPr>
          <a:xfrm>
            <a:off x="713250" y="1120525"/>
            <a:ext cx="34089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/>
              <a:t>491</a:t>
            </a:r>
            <a:endParaRPr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CLI rewrite that supported old firmware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CLI Wrapper implemented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New GUI started that uses the CLI Wrapper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Basic Operation Mode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Live Plotter Mode Prototype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Firmware experiments on full bare-metal dual-core design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Communication core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Sampling Core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Create design documentation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Start Wiki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7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47"/>
          <p:cNvSpPr txBox="1"/>
          <p:nvPr>
            <p:ph idx="1" type="body"/>
          </p:nvPr>
        </p:nvSpPr>
        <p:spPr>
          <a:xfrm>
            <a:off x="4712375" y="1120525"/>
            <a:ext cx="38445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/>
              <a:t>492</a:t>
            </a:r>
            <a:endParaRPr b="1" sz="1400" u="sng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GUI </a:t>
            </a:r>
            <a:r>
              <a:rPr lang="en">
                <a:solidFill>
                  <a:schemeClr val="dk1"/>
                </a:solidFill>
              </a:rPr>
              <a:t>.exe compile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Complete firmware rewrite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Petalinux configuration and build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Configure g_ether and g_serial USB drivers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OpenAMP implementation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Developed COMM and SAMP applications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Debug page and better logging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Prototype Balance Beam GUI Page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Live Plotting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Saving Sample/Plot data to .mat format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CLI Implementation for Balance Beam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User testing in EE224 labs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Finish Wiki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/>
          <p:nvPr>
            <p:ph type="title"/>
          </p:nvPr>
        </p:nvSpPr>
        <p:spPr>
          <a:xfrm>
            <a:off x="1894650" y="2529375"/>
            <a:ext cx="53547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Contributions</a:t>
            </a:r>
            <a:endParaRPr/>
          </a:p>
        </p:txBody>
      </p:sp>
      <p:sp>
        <p:nvSpPr>
          <p:cNvPr id="411" name="Google Shape;411;p48"/>
          <p:cNvSpPr txBox="1"/>
          <p:nvPr>
            <p:ph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12" name="Google Shape;412;p48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9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</a:t>
            </a:r>
            <a:r>
              <a:rPr lang="en"/>
              <a:t>Contributions</a:t>
            </a:r>
            <a:endParaRPr/>
          </a:p>
        </p:txBody>
      </p:sp>
      <p:sp>
        <p:nvSpPr>
          <p:cNvPr id="418" name="Google Shape;418;p49"/>
          <p:cNvSpPr txBox="1"/>
          <p:nvPr>
            <p:ph idx="1" type="body"/>
          </p:nvPr>
        </p:nvSpPr>
        <p:spPr>
          <a:xfrm>
            <a:off x="256400" y="1272925"/>
            <a:ext cx="86787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Yohan - Implemented shared register for dual core, tested petalinux potential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Wyatt - Designed Balance Beam page and backend logic, logging, code refactoring/cleanup, directed wiki creation and organization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Blake - Designed and built the GUI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Cole - System testing on each release of GUI and firmware 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Jens - Project management; Help with GUI and Wiki; System testing and bug fixing.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Long</a:t>
            </a:r>
            <a:r>
              <a:rPr lang="en" sz="1300"/>
              <a:t> - U</a:t>
            </a:r>
            <a:r>
              <a:rPr lang="en" sz="1300"/>
              <a:t>pdated and modified the hardware design, ethernet over USB on the OTG port, modified the device tree file, modified COMM and SAMP firmware applications, implemented LED indicators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Corbin - Rebuilt CLI tool, implemented Petalinux kernel configuration, wrote COMM and SAMP firmware applications, mock mode</a:t>
            </a:r>
            <a:endParaRPr sz="1300"/>
          </a:p>
        </p:txBody>
      </p:sp>
      <p:sp>
        <p:nvSpPr>
          <p:cNvPr id="419" name="Google Shape;419;p49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0"/>
          <p:cNvSpPr txBox="1"/>
          <p:nvPr>
            <p:ph type="title"/>
          </p:nvPr>
        </p:nvSpPr>
        <p:spPr>
          <a:xfrm>
            <a:off x="424350" y="2478175"/>
            <a:ext cx="82953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r>
              <a:rPr lang="en"/>
              <a:t> &amp; Solutions</a:t>
            </a:r>
            <a:endParaRPr/>
          </a:p>
        </p:txBody>
      </p:sp>
      <p:sp>
        <p:nvSpPr>
          <p:cNvPr id="425" name="Google Shape;425;p50"/>
          <p:cNvSpPr txBox="1"/>
          <p:nvPr>
            <p:ph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26" name="Google Shape;426;p50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1"/>
          <p:cNvSpPr txBox="1"/>
          <p:nvPr>
            <p:ph type="title"/>
          </p:nvPr>
        </p:nvSpPr>
        <p:spPr>
          <a:xfrm>
            <a:off x="713225" y="445025"/>
            <a:ext cx="606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</a:t>
            </a:r>
            <a:r>
              <a:rPr lang="en"/>
              <a:t>&amp; Solutions</a:t>
            </a:r>
            <a:endParaRPr/>
          </a:p>
        </p:txBody>
      </p:sp>
      <p:sp>
        <p:nvSpPr>
          <p:cNvPr id="432" name="Google Shape;432;p51"/>
          <p:cNvSpPr txBox="1"/>
          <p:nvPr>
            <p:ph idx="1" type="body"/>
          </p:nvPr>
        </p:nvSpPr>
        <p:spPr>
          <a:xfrm>
            <a:off x="713250" y="969925"/>
            <a:ext cx="7717500" cy="3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Compiling a single EXE file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Issue with relative pathing in Python, CLI &amp; Wrapper files were not being packaged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Solution - implement a relative-to-absolute-path translator method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Existing Serial Implementation buggy and slow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Solution - completely refactored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Bare-metal implementation of USB CDC communication protocol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Buggy, dropped data, slow transfer speed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Solution - Petalinux with USB drivers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Crashes/bugs during labs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Caused interruptions for students and were hard to diagnose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Solution - implemented better logging library and system on GUI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Petalinux Build Difficulties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Lack of updated documentation and minimal support from Xilinx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Solution - Trial and error</a:t>
            </a:r>
            <a:endParaRPr sz="1400"/>
          </a:p>
        </p:txBody>
      </p:sp>
      <p:sp>
        <p:nvSpPr>
          <p:cNvPr id="433" name="Google Shape;433;p51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2"/>
          <p:cNvSpPr txBox="1"/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439" name="Google Shape;439;p52"/>
          <p:cNvSpPr txBox="1"/>
          <p:nvPr>
            <p:ph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40" name="Google Shape;440;p52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87" name="Google Shape;287;p35"/>
          <p:cNvSpPr txBox="1"/>
          <p:nvPr>
            <p:ph idx="9" type="title"/>
          </p:nvPr>
        </p:nvSpPr>
        <p:spPr>
          <a:xfrm>
            <a:off x="637025" y="1142125"/>
            <a:ext cx="7949400" cy="3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01 - </a:t>
            </a:r>
            <a:r>
              <a:rPr lang="en" sz="2400">
                <a:solidFill>
                  <a:schemeClr val="accent2"/>
                </a:solidFill>
              </a:rPr>
              <a:t>Introduction</a:t>
            </a:r>
            <a:endParaRPr sz="2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02 - Implementation Architecture</a:t>
            </a:r>
            <a:endParaRPr sz="2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03 - Work Accomplishments</a:t>
            </a:r>
            <a:endParaRPr sz="2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04 - Key Contributions</a:t>
            </a:r>
            <a:endParaRPr sz="2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05 - Challenges &amp; Solutions</a:t>
            </a:r>
            <a:endParaRPr sz="2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06 - Future Work</a:t>
            </a:r>
            <a:endParaRPr sz="2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07 - Conclusion</a:t>
            </a:r>
            <a:endParaRPr sz="2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08 - Appendix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88" name="Google Shape;288;p35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3"/>
          <p:cNvSpPr txBox="1"/>
          <p:nvPr>
            <p:ph idx="4294967295" type="body"/>
          </p:nvPr>
        </p:nvSpPr>
        <p:spPr>
          <a:xfrm>
            <a:off x="591625" y="1151300"/>
            <a:ext cx="77175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Socket Communication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Module Level Logging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Web-Based GUI redesign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Speed Up The Boot Time Of The Onboard Linux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DAC Mode For Audio Signal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Linux Sandbox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Open-source and DSP experiments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Additional modes - new labs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Sampling rate testing on hardware FPGA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Strip development VM image down as much as possible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Petalinux installed on department server (doesn’t have Vitis, ETG can add it)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Python packaging could be optimized (msi installer)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Upgrade SD card</a:t>
            </a:r>
            <a:r>
              <a:rPr lang="en" sz="1400"/>
              <a:t> for faster Petalinux boot</a:t>
            </a:r>
            <a:endParaRPr sz="1400"/>
          </a:p>
        </p:txBody>
      </p:sp>
      <p:sp>
        <p:nvSpPr>
          <p:cNvPr id="446" name="Google Shape;446;p5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447" name="Google Shape;447;p53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4"/>
          <p:cNvSpPr txBox="1"/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53" name="Google Shape;453;p54"/>
          <p:cNvSpPr txBox="1"/>
          <p:nvPr>
            <p:ph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454" name="Google Shape;454;p54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5"/>
          <p:cNvSpPr txBox="1"/>
          <p:nvPr>
            <p:ph type="title"/>
          </p:nvPr>
        </p:nvSpPr>
        <p:spPr>
          <a:xfrm>
            <a:off x="713225" y="445025"/>
            <a:ext cx="734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60" name="Google Shape;460;p55"/>
          <p:cNvSpPr txBox="1"/>
          <p:nvPr>
            <p:ph idx="1" type="body"/>
          </p:nvPr>
        </p:nvSpPr>
        <p:spPr>
          <a:xfrm>
            <a:off x="656175" y="1017725"/>
            <a:ext cx="5642400" cy="3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Working product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Positive results in lab environment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Improvement on existing product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Faster transfer speed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Easier-to-use GUI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Strong foundation for future Senior Design projects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Documentation - Wiki and Report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More options for GUI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CLI Wrapper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Petalinux brings lots of </a:t>
            </a:r>
            <a:r>
              <a:rPr lang="en" sz="1400"/>
              <a:t>flexibility</a:t>
            </a:r>
            <a:r>
              <a:rPr lang="en" sz="1400"/>
              <a:t>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Use in future labs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61" name="Google Shape;461;p55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2" name="Google Shape;46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475" y="713225"/>
            <a:ext cx="2472750" cy="39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6"/>
          <p:cNvSpPr txBox="1"/>
          <p:nvPr>
            <p:ph type="title"/>
          </p:nvPr>
        </p:nvSpPr>
        <p:spPr>
          <a:xfrm>
            <a:off x="2023950" y="2110350"/>
            <a:ext cx="5096100" cy="9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468" name="Google Shape;46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900" y="3403475"/>
            <a:ext cx="321820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6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7"/>
          <p:cNvSpPr txBox="1"/>
          <p:nvPr>
            <p:ph type="title"/>
          </p:nvPr>
        </p:nvSpPr>
        <p:spPr>
          <a:xfrm>
            <a:off x="1845000" y="1859700"/>
            <a:ext cx="5454000" cy="142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Please Check Out Our Wiki </a:t>
            </a:r>
            <a:r>
              <a:rPr lang="en" sz="45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4500"/>
              <a:t>!</a:t>
            </a:r>
            <a:endParaRPr sz="4500"/>
          </a:p>
        </p:txBody>
      </p:sp>
      <p:pic>
        <p:nvPicPr>
          <p:cNvPr id="475" name="Google Shape;47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900" y="3403475"/>
            <a:ext cx="321820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7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8"/>
          <p:cNvSpPr txBox="1"/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482" name="Google Shape;482;p58"/>
          <p:cNvSpPr txBox="1"/>
          <p:nvPr>
            <p:ph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sp>
        <p:nvSpPr>
          <p:cNvPr id="483" name="Google Shape;483;p58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9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9" name="Google Shape;48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70" y="940025"/>
            <a:ext cx="7598869" cy="3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9"/>
          <p:cNvSpPr txBox="1"/>
          <p:nvPr/>
        </p:nvSpPr>
        <p:spPr>
          <a:xfrm>
            <a:off x="280300" y="293525"/>
            <a:ext cx="614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Overall Hardware Design </a:t>
            </a:r>
            <a:r>
              <a:rPr lang="en"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schematic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0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6" name="Google Shape;49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63" y="941925"/>
            <a:ext cx="8953073" cy="3672157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0"/>
          <p:cNvSpPr txBox="1"/>
          <p:nvPr/>
        </p:nvSpPr>
        <p:spPr>
          <a:xfrm>
            <a:off x="272700" y="295425"/>
            <a:ext cx="730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Overall </a:t>
            </a:r>
            <a:r>
              <a:rPr lang="en"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Implementation</a:t>
            </a:r>
            <a:r>
              <a:rPr lang="en"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 Design schematic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1"/>
          <p:cNvSpPr txBox="1"/>
          <p:nvPr>
            <p:ph type="title"/>
          </p:nvPr>
        </p:nvSpPr>
        <p:spPr>
          <a:xfrm>
            <a:off x="179825" y="445025"/>
            <a:ext cx="47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</a:t>
            </a:r>
            <a:endParaRPr/>
          </a:p>
        </p:txBody>
      </p:sp>
      <p:sp>
        <p:nvSpPr>
          <p:cNvPr id="503" name="Google Shape;503;p61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4" name="Google Shape;504;p61" title="Final Demo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250" y="899825"/>
            <a:ext cx="6450100" cy="362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/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94" name="Google Shape;294;p36"/>
          <p:cNvSpPr txBox="1"/>
          <p:nvPr>
            <p:ph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5" name="Google Shape;295;p36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01" name="Google Shape;301;p37"/>
          <p:cNvSpPr txBox="1"/>
          <p:nvPr/>
        </p:nvSpPr>
        <p:spPr>
          <a:xfrm>
            <a:off x="567100" y="1121025"/>
            <a:ext cx="44478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CyDAQ board created in 2018 by sdmay18-31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Used in Systems and Signals I/II (EE 224/324)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37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3" name="Google Shape;303;p37"/>
          <p:cNvPicPr preferRelativeResize="0"/>
          <p:nvPr/>
        </p:nvPicPr>
        <p:blipFill rotWithShape="1">
          <a:blip r:embed="rId3">
            <a:alphaModFix/>
          </a:blip>
          <a:srcRect b="10982" l="0" r="0" t="15998"/>
          <a:stretch/>
        </p:blipFill>
        <p:spPr>
          <a:xfrm>
            <a:off x="1235500" y="2095600"/>
            <a:ext cx="3158600" cy="24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800" y="540551"/>
            <a:ext cx="2556150" cy="408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8"/>
          <p:cNvPicPr preferRelativeResize="0"/>
          <p:nvPr/>
        </p:nvPicPr>
        <p:blipFill rotWithShape="1">
          <a:blip r:embed="rId3">
            <a:alphaModFix/>
          </a:blip>
          <a:srcRect b="33089" l="17036" r="19911" t="34160"/>
          <a:stretch/>
        </p:blipFill>
        <p:spPr>
          <a:xfrm>
            <a:off x="597386" y="3268551"/>
            <a:ext cx="1550674" cy="101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8"/>
          <p:cNvPicPr preferRelativeResize="0"/>
          <p:nvPr/>
        </p:nvPicPr>
        <p:blipFill rotWithShape="1">
          <a:blip r:embed="rId4">
            <a:alphaModFix/>
          </a:blip>
          <a:srcRect b="0" l="31427" r="31349" t="0"/>
          <a:stretch/>
        </p:blipFill>
        <p:spPr>
          <a:xfrm>
            <a:off x="7523722" y="819775"/>
            <a:ext cx="674693" cy="129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38"/>
          <p:cNvCxnSpPr/>
          <p:nvPr/>
        </p:nvCxnSpPr>
        <p:spPr>
          <a:xfrm flipH="1" rot="10800000">
            <a:off x="5998025" y="1791175"/>
            <a:ext cx="1457100" cy="110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2" name="Google Shape;312;p38"/>
          <p:cNvCxnSpPr/>
          <p:nvPr/>
        </p:nvCxnSpPr>
        <p:spPr>
          <a:xfrm flipH="1">
            <a:off x="2154275" y="2135125"/>
            <a:ext cx="929700" cy="108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38"/>
          <p:cNvCxnSpPr>
            <a:stCxn id="314" idx="2"/>
            <a:endCxn id="309" idx="0"/>
          </p:cNvCxnSpPr>
          <p:nvPr/>
        </p:nvCxnSpPr>
        <p:spPr>
          <a:xfrm>
            <a:off x="1372725" y="1973799"/>
            <a:ext cx="0" cy="129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p38"/>
          <p:cNvCxnSpPr/>
          <p:nvPr/>
        </p:nvCxnSpPr>
        <p:spPr>
          <a:xfrm flipH="1" rot="10800000">
            <a:off x="2213775" y="2937600"/>
            <a:ext cx="903900" cy="110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6" name="Google Shape;316;p38"/>
          <p:cNvSpPr txBox="1"/>
          <p:nvPr/>
        </p:nvSpPr>
        <p:spPr>
          <a:xfrm rot="-1372">
            <a:off x="2074820" y="2238596"/>
            <a:ext cx="75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Configure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771525" y="2390325"/>
            <a:ext cx="60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Sends Signals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38"/>
          <p:cNvSpPr txBox="1"/>
          <p:nvPr/>
        </p:nvSpPr>
        <p:spPr>
          <a:xfrm rot="-1372">
            <a:off x="2526020" y="2515233"/>
            <a:ext cx="75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Start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2358900" y="3714900"/>
            <a:ext cx="792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Send Data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6048650" y="1236325"/>
            <a:ext cx="92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Start CyDAQ Mixer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1" name="Google Shape;321;p38"/>
          <p:cNvCxnSpPr/>
          <p:nvPr/>
        </p:nvCxnSpPr>
        <p:spPr>
          <a:xfrm flipH="1">
            <a:off x="5996525" y="1210275"/>
            <a:ext cx="1417500" cy="105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2" name="Google Shape;322;p38"/>
          <p:cNvSpPr txBox="1"/>
          <p:nvPr/>
        </p:nvSpPr>
        <p:spPr>
          <a:xfrm>
            <a:off x="6655525" y="2237700"/>
            <a:ext cx="86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Save Data as CSV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3" name="Google Shape;32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5950" y="3239075"/>
            <a:ext cx="1730224" cy="1072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38"/>
          <p:cNvCxnSpPr>
            <a:stCxn id="310" idx="2"/>
            <a:endCxn id="323" idx="0"/>
          </p:cNvCxnSpPr>
          <p:nvPr/>
        </p:nvCxnSpPr>
        <p:spPr>
          <a:xfrm>
            <a:off x="7861069" y="2114574"/>
            <a:ext cx="0" cy="112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p38"/>
          <p:cNvSpPr txBox="1"/>
          <p:nvPr/>
        </p:nvSpPr>
        <p:spPr>
          <a:xfrm>
            <a:off x="7765600" y="2445975"/>
            <a:ext cx="67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Plot Data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4" name="Google Shape;314;p38"/>
          <p:cNvPicPr preferRelativeResize="0"/>
          <p:nvPr/>
        </p:nvPicPr>
        <p:blipFill rotWithShape="1">
          <a:blip r:embed="rId6">
            <a:alphaModFix/>
          </a:blip>
          <a:srcRect b="17564" l="12912" r="15984" t="29497"/>
          <a:stretch/>
        </p:blipFill>
        <p:spPr>
          <a:xfrm>
            <a:off x="806625" y="960546"/>
            <a:ext cx="1132201" cy="101325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/>
          <p:nvPr/>
        </p:nvSpPr>
        <p:spPr>
          <a:xfrm>
            <a:off x="6777600" y="4281800"/>
            <a:ext cx="216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Excel, Matlab, etc.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38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6437" y="400550"/>
            <a:ext cx="2741325" cy="434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/>
          <p:nvPr>
            <p:ph type="title"/>
          </p:nvPr>
        </p:nvSpPr>
        <p:spPr>
          <a:xfrm>
            <a:off x="2058900" y="2543975"/>
            <a:ext cx="4859100" cy="125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endParaRPr/>
          </a:p>
        </p:txBody>
      </p:sp>
      <p:sp>
        <p:nvSpPr>
          <p:cNvPr id="334" name="Google Shape;334;p39"/>
          <p:cNvSpPr txBox="1"/>
          <p:nvPr>
            <p:ph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5" name="Google Shape;335;p39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Implementation - GUI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0"/>
          <p:cNvSpPr txBox="1"/>
          <p:nvPr>
            <p:ph idx="1" type="body"/>
          </p:nvPr>
        </p:nvSpPr>
        <p:spPr>
          <a:xfrm>
            <a:off x="713250" y="1129600"/>
            <a:ext cx="77175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PyQt5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Creates instance of CLI wrapper on startup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Sends commands to CyDAQ through CLI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If the CLI wrapper throws errors they are displayed in a Debug page in the GUI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342" name="Google Shape;342;p40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3" name="Google Shape;3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426" y="2233537"/>
            <a:ext cx="3445924" cy="244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25" y="2164425"/>
            <a:ext cx="1573355" cy="25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1825" y="2167852"/>
            <a:ext cx="1573350" cy="250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- CLI</a:t>
            </a:r>
            <a:endParaRPr/>
          </a:p>
        </p:txBody>
      </p:sp>
      <p:sp>
        <p:nvSpPr>
          <p:cNvPr id="351" name="Google Shape;351;p41"/>
          <p:cNvSpPr txBox="1"/>
          <p:nvPr>
            <p:ph idx="1" type="body"/>
          </p:nvPr>
        </p:nvSpPr>
        <p:spPr>
          <a:xfrm>
            <a:off x="713250" y="1196725"/>
            <a:ext cx="77175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CLI Tool at core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Handles UART commands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Wrapped by the CLI Wrapper Class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Uses pexpect - mimics a user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Allows for simplified API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352" name="Google Shape;352;p41"/>
          <p:cNvPicPr preferRelativeResize="0"/>
          <p:nvPr/>
        </p:nvPicPr>
        <p:blipFill rotWithShape="1">
          <a:blip r:embed="rId3">
            <a:alphaModFix/>
          </a:blip>
          <a:srcRect b="2544" l="0" r="51305" t="37875"/>
          <a:stretch/>
        </p:blipFill>
        <p:spPr>
          <a:xfrm>
            <a:off x="5341325" y="632650"/>
            <a:ext cx="3028150" cy="4123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1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4" name="Google Shape;35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900" y="2612443"/>
            <a:ext cx="3028150" cy="2015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/>
          <p:nvPr>
            <p:ph type="title"/>
          </p:nvPr>
        </p:nvSpPr>
        <p:spPr>
          <a:xfrm>
            <a:off x="713225" y="445025"/>
            <a:ext cx="560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- Firmware</a:t>
            </a:r>
            <a:endParaRPr/>
          </a:p>
        </p:txBody>
      </p:sp>
      <p:sp>
        <p:nvSpPr>
          <p:cNvPr id="360" name="Google Shape;360;p42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42"/>
          <p:cNvSpPr txBox="1"/>
          <p:nvPr/>
        </p:nvSpPr>
        <p:spPr>
          <a:xfrm>
            <a:off x="271731" y="1095254"/>
            <a:ext cx="7762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2" name="Google Shape;3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25" y="1095250"/>
            <a:ext cx="8518047" cy="3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